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6" r:id="rId9"/>
    <p:sldId id="277" r:id="rId10"/>
    <p:sldId id="278" r:id="rId11"/>
    <p:sldId id="279" r:id="rId12"/>
    <p:sldId id="260" r:id="rId13"/>
    <p:sldId id="270" r:id="rId14"/>
    <p:sldId id="269" r:id="rId15"/>
    <p:sldId id="280" r:id="rId1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0886" autoAdjust="0"/>
  </p:normalViewPr>
  <p:slideViewPr>
    <p:cSldViewPr snapToGrid="0">
      <p:cViewPr varScale="1">
        <p:scale>
          <a:sx n="39" d="100"/>
          <a:sy n="39" d="100"/>
        </p:scale>
        <p:origin x="883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png>
</file>

<file path=ppt/media/image5.png>
</file>

<file path=ppt/media/image6.jp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Bowl of salad with fried rice, boiled eggs, and chopsticks"/>
          <p:cNvSpPr>
            <a:spLocks noGrp="1"/>
          </p:cNvSpPr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Bowl with salmon cakes, salad, and hummus "/>
          <p:cNvSpPr>
            <a:spLocks noGrp="1"/>
          </p:cNvSpPr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Bowl of pappardelle pasta with parsley butter, roasted hazelnuts, and shaved parmesan cheese"/>
          <p:cNvSpPr>
            <a:spLocks noGrp="1"/>
          </p:cNvSpPr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bowl of salad with fried rice, boiled eggs, and chopsticks"/>
          <p:cNvSpPr>
            <a:spLocks noGrp="1"/>
          </p:cNvSpPr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Bowl with salmon cakes, salad, and hummus"/>
          <p:cNvSpPr>
            <a:spLocks noGrp="1"/>
          </p:cNvSpPr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Bowl of pappardelle pasta with parsley butter, roasted hazelnuts, and shaved parmesan cheese"/>
          <p:cNvSpPr>
            <a:spLocks noGrp="1"/>
          </p:cNvSpPr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89" name="Agenda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Agenda Subtitle</a:t>
            </a:r>
          </a:p>
        </p:txBody>
      </p:sp>
      <p:sp>
        <p:nvSpPr>
          <p:cNvPr id="90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Author and Dat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rPr lang="en-IN" dirty="0"/>
              <a:t>Group H (Robinson, Pavithra, </a:t>
            </a:r>
            <a:r>
              <a:rPr lang="en-US" dirty="0" err="1"/>
              <a:t>Ashfaqur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dirty="0"/>
              <a:t>)</a:t>
            </a:r>
            <a:endParaRPr dirty="0"/>
          </a:p>
        </p:txBody>
      </p:sp>
      <p:sp>
        <p:nvSpPr>
          <p:cNvPr id="152" name="Presentation Title"/>
          <p:cNvSpPr txBox="1">
            <a:spLocks noGrp="1"/>
          </p:cNvSpPr>
          <p:nvPr>
            <p:ph type="ctrTitle"/>
          </p:nvPr>
        </p:nvSpPr>
        <p:spPr>
          <a:xfrm>
            <a:off x="1201340" y="2634626"/>
            <a:ext cx="23177504" cy="334873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IN" dirty="0"/>
              <a:t>Alternative charts considered for Insights on Riots/Protests in India</a:t>
            </a:r>
            <a:endParaRPr dirty="0"/>
          </a:p>
        </p:txBody>
      </p:sp>
      <p:sp>
        <p:nvSpPr>
          <p:cNvPr id="153" name="Presentation Subtitle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IN" dirty="0"/>
              <a:t>Information Visualization Project</a:t>
            </a:r>
            <a:endParaRPr dirty="0"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8D78F85-4C9E-4095-AEC4-DB1932CA4753}"/>
              </a:ext>
            </a:extLst>
          </p:cNvPr>
          <p:cNvSpPr txBox="1"/>
          <p:nvPr/>
        </p:nvSpPr>
        <p:spPr>
          <a:xfrm>
            <a:off x="1704109" y="426824"/>
            <a:ext cx="21384491" cy="93358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IN" sz="5400" b="1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Events carried out by Farmers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473D37E-4F66-46CC-8976-9052B99976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7095" y="1422121"/>
            <a:ext cx="20395095" cy="1002775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BD445A8-514A-479E-98C0-32617E57A80C}"/>
              </a:ext>
            </a:extLst>
          </p:cNvPr>
          <p:cNvSpPr txBox="1"/>
          <p:nvPr/>
        </p:nvSpPr>
        <p:spPr>
          <a:xfrm>
            <a:off x="2087217" y="11939185"/>
            <a:ext cx="20395096" cy="176458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we look at the top 5 states in which the student, teacher and farmer involved in a event they are Punjab, Assam and Tamil Nadu which doesn’t have any relation but we can understand that they are vocal and being active for their rights.</a:t>
            </a:r>
            <a:endParaRPr kumimoji="0" lang="en-IN" sz="3600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432798880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8D78F85-4C9E-4095-AEC4-DB1932CA4753}"/>
              </a:ext>
            </a:extLst>
          </p:cNvPr>
          <p:cNvSpPr txBox="1"/>
          <p:nvPr/>
        </p:nvSpPr>
        <p:spPr>
          <a:xfrm>
            <a:off x="1704109" y="426824"/>
            <a:ext cx="21384491" cy="93358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IN" sz="5400" b="1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Events carried out by Fishermen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F655AB0-EBB1-42A0-95AF-79D65532E7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6327" y="1995055"/>
            <a:ext cx="17094020" cy="801270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7E410A9-B4CA-4E63-B4BC-ABCEEBBE6545}"/>
              </a:ext>
            </a:extLst>
          </p:cNvPr>
          <p:cNvSpPr txBox="1"/>
          <p:nvPr/>
        </p:nvSpPr>
        <p:spPr>
          <a:xfrm>
            <a:off x="2618509" y="11551280"/>
            <a:ext cx="18100964" cy="108747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IN" sz="32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The difference between the maximum count 110 of Tamil Nadu and the second maximum count 22 of </a:t>
            </a:r>
            <a:r>
              <a:rPr kumimoji="0" lang="en-IN" sz="3200" b="0" i="0" u="none" strike="noStrike" cap="none" spc="0" normalizeH="0" baseline="0" dirty="0" err="1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kerala</a:t>
            </a:r>
            <a:r>
              <a:rPr kumimoji="0" lang="en-IN" sz="32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 is huge which says that there are lot of issues that needs to be addressed for Tamil Nadu Fisherman.</a:t>
            </a:r>
          </a:p>
        </p:txBody>
      </p:sp>
    </p:spTree>
    <p:extLst>
      <p:ext uri="{BB962C8B-B14F-4D97-AF65-F5344CB8AC3E}">
        <p14:creationId xmlns:p14="http://schemas.microsoft.com/office/powerpoint/2010/main" val="988854879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A15818-12D0-480E-992B-C82DC5CF0FA5}"/>
              </a:ext>
            </a:extLst>
          </p:cNvPr>
          <p:cNvSpPr txBox="1"/>
          <p:nvPr/>
        </p:nvSpPr>
        <p:spPr>
          <a:xfrm>
            <a:off x="935182" y="1067642"/>
            <a:ext cx="22361236" cy="12105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IN" sz="72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No of Fatalities with respect to Events, Sub Events, Year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F57C11-09B9-4E82-A744-32D48EE3D41C}"/>
              </a:ext>
            </a:extLst>
          </p:cNvPr>
          <p:cNvSpPr txBox="1"/>
          <p:nvPr/>
        </p:nvSpPr>
        <p:spPr>
          <a:xfrm>
            <a:off x="18191319" y="4960044"/>
            <a:ext cx="5403273" cy="379591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I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is a sun-burst chart that give details about the number of fatalities for events, sub-events and year</a:t>
            </a:r>
            <a:endParaRPr kumimoji="0" lang="en-IN" sz="4800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Helvetica Neue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1B78B5D-2B36-4FF3-848B-024EFDDD19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879" y="3013713"/>
            <a:ext cx="8191921" cy="885235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44F2BBE-7792-49D3-AC71-2D47F1EB02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0139" y="2206486"/>
            <a:ext cx="19758991" cy="982702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B0D800B-01D8-459C-B16F-EE4820E83A02}"/>
              </a:ext>
            </a:extLst>
          </p:cNvPr>
          <p:cNvSpPr txBox="1"/>
          <p:nvPr/>
        </p:nvSpPr>
        <p:spPr>
          <a:xfrm>
            <a:off x="1749287" y="617219"/>
            <a:ext cx="19619843" cy="12105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IN" sz="7200" b="1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Fatalities with respect to Actor1 and Actor2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7A9621E-5B33-47D5-AA7C-FC0C232173B2}"/>
              </a:ext>
            </a:extLst>
          </p:cNvPr>
          <p:cNvSpPr txBox="1"/>
          <p:nvPr/>
        </p:nvSpPr>
        <p:spPr>
          <a:xfrm>
            <a:off x="1033670" y="12484540"/>
            <a:ext cx="19580087" cy="12105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3600" b="0" i="0" dirty="0">
                <a:solidFill>
                  <a:srgbClr val="2424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This chart shows for which two actors the fatality rate is high across the states. The fatality rate is taken from minimum of 50.</a:t>
            </a:r>
            <a:endParaRPr kumimoji="0" lang="en-IN" sz="3600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Helvetica Neue"/>
            </a:endParaRP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Screen Shot 2022-04-18 at 9.39.39 AM.png" descr="Screen Shot 2022-04-18 at 9.39.39 A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18" y="1785792"/>
            <a:ext cx="23498863" cy="10618243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1A75FF6-606E-4DEE-A356-3A87C36EB338}"/>
              </a:ext>
            </a:extLst>
          </p:cNvPr>
          <p:cNvSpPr txBox="1"/>
          <p:nvPr/>
        </p:nvSpPr>
        <p:spPr>
          <a:xfrm>
            <a:off x="47412" y="470709"/>
            <a:ext cx="23826379" cy="12105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IN" sz="7200" b="1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Events which occurred the most between Actor1 and Actor2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9C448B-FE6D-4B12-919C-7B8B533A4CFC}"/>
              </a:ext>
            </a:extLst>
          </p:cNvPr>
          <p:cNvSpPr txBox="1"/>
          <p:nvPr/>
        </p:nvSpPr>
        <p:spPr>
          <a:xfrm>
            <a:off x="815009" y="12508530"/>
            <a:ext cx="21746817" cy="1200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3600" b="0" i="0" dirty="0">
                <a:solidFill>
                  <a:srgbClr val="2424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This chart shows for which two actors the Event numbers is high across the states. The fatality rate is taken from minimum of 100</a:t>
            </a:r>
            <a:r>
              <a:rPr 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.</a:t>
            </a:r>
            <a:endParaRPr lang="en-IN" dirty="0"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AD4094-91BF-4A0E-9D27-D76C5D6DCD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06500" y="4313583"/>
            <a:ext cx="21971000" cy="1451113"/>
          </a:xfrm>
        </p:spPr>
        <p:txBody>
          <a:bodyPr>
            <a:normAutofit/>
          </a:bodyPr>
          <a:lstStyle/>
          <a:p>
            <a:pPr algn="ctr"/>
            <a:r>
              <a:rPr lang="en-IN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827243892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Type of events based on their count 2016-2022"/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21971000" cy="216065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b="0" i="1" u="sng"/>
            </a:lvl1pPr>
          </a:lstStyle>
          <a:p>
            <a:pPr algn="ctr"/>
            <a:r>
              <a:rPr lang="en-IN" b="1" i="0" u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Word Cloud for t</a:t>
            </a:r>
            <a:r>
              <a:rPr b="1" i="0" u="none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ype</a:t>
            </a:r>
            <a:r>
              <a:rPr b="1" i="0" u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events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D928E99-3E72-44FD-ADDF-CEF525316E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6501" y="3240157"/>
            <a:ext cx="21971000" cy="9396343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Events are categorized further - 2016-2022"/>
          <p:cNvSpPr txBox="1">
            <a:spLocks noGrp="1"/>
          </p:cNvSpPr>
          <p:nvPr>
            <p:ph type="title"/>
          </p:nvPr>
        </p:nvSpPr>
        <p:spPr>
          <a:xfrm>
            <a:off x="863022" y="1058718"/>
            <a:ext cx="22657955" cy="14331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b="0" i="1" u="sng"/>
            </a:lvl1pPr>
          </a:lstStyle>
          <a:p>
            <a:pPr algn="ctr"/>
            <a:r>
              <a:rPr lang="en-US" b="1" i="0" u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Word Cloud for type of Sub-events</a:t>
            </a:r>
            <a:endParaRPr b="1" i="0" u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17866F8-CA67-43EF-9F4A-329A4421C8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5391" y="3756991"/>
            <a:ext cx="19778870" cy="9959009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Count of events and sub events for the respective year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>
              <a:defRPr sz="5600" b="0" spc="-112"/>
            </a:lvl1pPr>
          </a:lstStyle>
          <a:p>
            <a:pPr algn="ctr"/>
            <a:r>
              <a:rPr lang="en-IN" sz="8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Year wise split-up</a:t>
            </a:r>
            <a:r>
              <a:rPr sz="8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events and sub events</a:t>
            </a:r>
            <a:br>
              <a:rPr lang="en-IN" dirty="0"/>
            </a:br>
            <a:endParaRPr dirty="0"/>
          </a:p>
        </p:txBody>
      </p:sp>
      <p:pic>
        <p:nvPicPr>
          <p:cNvPr id="165" name="Screen Shot 2022-04-17 at 1.27.38 AM.png" descr="Screen Shot 2022-04-17 at 1.27.38 A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107" y="3193559"/>
            <a:ext cx="20377348" cy="100096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tate wise event comparison"/>
          <p:cNvSpPr txBox="1">
            <a:spLocks noGrp="1"/>
          </p:cNvSpPr>
          <p:nvPr>
            <p:ph type="title"/>
          </p:nvPr>
        </p:nvSpPr>
        <p:spPr>
          <a:xfrm>
            <a:off x="1206500" y="727364"/>
            <a:ext cx="21971000" cy="1163781"/>
          </a:xfrm>
          <a:prstGeom prst="rect">
            <a:avLst/>
          </a:prstGeom>
        </p:spPr>
        <p:txBody>
          <a:bodyPr/>
          <a:lstStyle>
            <a:lvl1pPr defTabSz="1633687">
              <a:defRPr sz="5695" spc="-113"/>
            </a:lvl1pPr>
          </a:lstStyle>
          <a:p>
            <a:pPr algn="ctr"/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State wise event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sub event 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comparison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6C4204-801C-4F52-9158-BF448E299364}"/>
              </a:ext>
            </a:extLst>
          </p:cNvPr>
          <p:cNvSpPr txBox="1"/>
          <p:nvPr/>
        </p:nvSpPr>
        <p:spPr>
          <a:xfrm>
            <a:off x="928254" y="12455157"/>
            <a:ext cx="22527491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IN" sz="3200" b="1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The number of events (</a:t>
            </a:r>
            <a:r>
              <a:rPr kumimoji="0" lang="en-IN" sz="3200" b="1" i="0" u="none" strike="noStrike" cap="none" spc="0" normalizeH="0" baseline="0" dirty="0" err="1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color</a:t>
            </a:r>
            <a:r>
              <a:rPr kumimoji="0" lang="en-IN" sz="3200" b="1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) and sub-events (column on the left-side) that took place in each state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A1843E6-59A8-43FF-B0A2-A93638F8EA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6500" y="1683327"/>
            <a:ext cx="21971000" cy="10494818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5759531-FEEF-44E5-AE74-C02BB3C1222E}"/>
              </a:ext>
            </a:extLst>
          </p:cNvPr>
          <p:cNvSpPr txBox="1"/>
          <p:nvPr/>
        </p:nvSpPr>
        <p:spPr>
          <a:xfrm>
            <a:off x="1849582" y="572295"/>
            <a:ext cx="20885727" cy="93358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IN" sz="5400" b="1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State wise event and sub event with respect to population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DB9D10-9E52-4089-9496-F51A631DD4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255" y="1503240"/>
            <a:ext cx="22014872" cy="980206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4501A3D-8968-4AB5-826F-EFD75ADF7954}"/>
              </a:ext>
            </a:extLst>
          </p:cNvPr>
          <p:cNvSpPr txBox="1"/>
          <p:nvPr/>
        </p:nvSpPr>
        <p:spPr>
          <a:xfrm>
            <a:off x="928254" y="11962715"/>
            <a:ext cx="22527491" cy="15799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IN" sz="3200" b="1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The number of events (</a:t>
            </a:r>
            <a:r>
              <a:rPr kumimoji="0" lang="en-IN" sz="3200" b="1" i="0" u="none" strike="noStrike" cap="none" spc="0" normalizeH="0" baseline="0" dirty="0" err="1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color</a:t>
            </a:r>
            <a:r>
              <a:rPr kumimoji="0" lang="en-IN" sz="3200" b="1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) and sub-events (column on the left-side) that took place in each state considering the population of each state. The population data we took it from Wikipedia and merged into the existing table using Oracle.</a:t>
            </a:r>
          </a:p>
          <a:p>
            <a:pPr marL="0" marR="0" indent="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IN" sz="3200" b="1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Rate Calculation = </a:t>
            </a:r>
            <a:r>
              <a:rPr kumimoji="0" lang="en-US" sz="3200" b="1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round(</a:t>
            </a:r>
            <a:r>
              <a:rPr kumimoji="0" lang="en-US" sz="3200" b="1" i="0" u="none" strike="noStrike" cap="none" spc="0" normalizeH="0" baseline="0" dirty="0" err="1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Total_numbers</a:t>
            </a:r>
            <a:r>
              <a:rPr kumimoji="0" lang="en-US" sz="3200" b="1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/(population/1000000),5) </a:t>
            </a:r>
            <a:endParaRPr kumimoji="0" lang="en-IN" sz="3200" b="1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Helvetica Neue"/>
            </a:endParaRP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187E84A-A940-422C-A22A-7719C909BA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784" y="2365512"/>
            <a:ext cx="13974416" cy="940241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38355B9-5B51-46DE-815C-D72444764E8B}"/>
              </a:ext>
            </a:extLst>
          </p:cNvPr>
          <p:cNvSpPr txBox="1"/>
          <p:nvPr/>
        </p:nvSpPr>
        <p:spPr>
          <a:xfrm>
            <a:off x="198784" y="281865"/>
            <a:ext cx="21329373" cy="12105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IN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Number of</a:t>
            </a:r>
            <a:r>
              <a:rPr kumimoji="0" lang="en-IN" sz="72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 </a:t>
            </a:r>
            <a:r>
              <a:rPr lang="en-IN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Riots in </a:t>
            </a:r>
            <a:r>
              <a:rPr kumimoji="0" lang="en-IN" sz="72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States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9D6F59F-D52E-4040-BCF1-D26171E98A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9548" y="1893610"/>
            <a:ext cx="9163877" cy="965566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7690463-CAAC-4D8E-8588-D615D24DD90F}"/>
              </a:ext>
            </a:extLst>
          </p:cNvPr>
          <p:cNvSpPr txBox="1"/>
          <p:nvPr/>
        </p:nvSpPr>
        <p:spPr>
          <a:xfrm>
            <a:off x="377687" y="12027644"/>
            <a:ext cx="23337078" cy="176458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IN" sz="36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When we filter Riots and sort it we can see that out of Top 6, the four states are North-Eastern states which are Tripura, Manipur, Arunachal Pradesh, Meghalaya and the other one is Jammu and Kashmir which has different kind of issue and the exception is Chandigarh.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339F1CC-584D-4619-A690-DB801D13C2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218" y="2015837"/>
            <a:ext cx="22361237" cy="1001683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8D78F85-4C9E-4095-AEC4-DB1932CA4753}"/>
              </a:ext>
            </a:extLst>
          </p:cNvPr>
          <p:cNvSpPr txBox="1"/>
          <p:nvPr/>
        </p:nvSpPr>
        <p:spPr>
          <a:xfrm>
            <a:off x="1704109" y="426824"/>
            <a:ext cx="21384491" cy="93358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IN" sz="5400" b="1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Events carried out by Bank workers and Tribal people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BF9200E-5755-4E0A-94EF-1784641936C1}"/>
              </a:ext>
            </a:extLst>
          </p:cNvPr>
          <p:cNvSpPr txBox="1"/>
          <p:nvPr/>
        </p:nvSpPr>
        <p:spPr>
          <a:xfrm>
            <a:off x="1053548" y="12239895"/>
            <a:ext cx="22740730" cy="15799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IN" sz="48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If we look at the events carried out by Bank workers it is only protest </a:t>
            </a:r>
            <a:r>
              <a:rPr lang="en-I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but whereas if we look at the events which involve tribal people there are Riots and Violence against civilians.</a:t>
            </a:r>
            <a:endParaRPr kumimoji="0" lang="en-IN" sz="4800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Helvetica Neue"/>
            </a:endParaRP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8D78F85-4C9E-4095-AEC4-DB1932CA4753}"/>
              </a:ext>
            </a:extLst>
          </p:cNvPr>
          <p:cNvSpPr txBox="1"/>
          <p:nvPr/>
        </p:nvSpPr>
        <p:spPr>
          <a:xfrm>
            <a:off x="1704109" y="426824"/>
            <a:ext cx="21384491" cy="93358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IN" sz="5400" b="1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Events carried out by Students and Teachers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3F6060-1070-4FC1-93D8-F3EBC57340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3930" y="1961898"/>
            <a:ext cx="21070957" cy="9792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109741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294</TotalTime>
  <Words>449</Words>
  <Application>Microsoft Office PowerPoint</Application>
  <PresentationFormat>Custom</PresentationFormat>
  <Paragraphs>27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Calibri</vt:lpstr>
      <vt:lpstr>Helvetica Neue</vt:lpstr>
      <vt:lpstr>Helvetica Neue Medium</vt:lpstr>
      <vt:lpstr>Segoe UI</vt:lpstr>
      <vt:lpstr>Times New Roman</vt:lpstr>
      <vt:lpstr>21_BasicWhite</vt:lpstr>
      <vt:lpstr>Alternative charts considered for Insights on Riots/Protests in India</vt:lpstr>
      <vt:lpstr>Word Cloud for type of events</vt:lpstr>
      <vt:lpstr>Word Cloud for type of Sub-events</vt:lpstr>
      <vt:lpstr>Year wise split-up of events and sub events </vt:lpstr>
      <vt:lpstr>State wise event and sub event comparison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Robinson Tamilselvan</dc:creator>
  <cp:lastModifiedBy>Robinson Tamilselvan</cp:lastModifiedBy>
  <cp:revision>18</cp:revision>
  <dcterms:modified xsi:type="dcterms:W3CDTF">2022-05-02T18:23:20Z</dcterms:modified>
</cp:coreProperties>
</file>